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6" r:id="rId9"/>
    <p:sldId id="303" r:id="rId10"/>
    <p:sldId id="309" r:id="rId11"/>
    <p:sldId id="310" r:id="rId12"/>
    <p:sldId id="311" r:id="rId13"/>
    <p:sldId id="312" r:id="rId14"/>
    <p:sldId id="280" r:id="rId15"/>
    <p:sldId id="294" r:id="rId16"/>
    <p:sldId id="296" r:id="rId17"/>
    <p:sldId id="301" r:id="rId18"/>
    <p:sldId id="304" r:id="rId19"/>
    <p:sldId id="300" r:id="rId20"/>
    <p:sldId id="283" r:id="rId21"/>
    <p:sldId id="285" r:id="rId22"/>
    <p:sldId id="286" r:id="rId23"/>
    <p:sldId id="297" r:id="rId24"/>
    <p:sldId id="275" r:id="rId25"/>
    <p:sldId id="298" r:id="rId26"/>
    <p:sldId id="277" r:id="rId27"/>
    <p:sldId id="263" r:id="rId28"/>
    <p:sldId id="267" r:id="rId29"/>
    <p:sldId id="268" r:id="rId30"/>
    <p:sldId id="269" r:id="rId31"/>
    <p:sldId id="278" r:id="rId32"/>
    <p:sldId id="290" r:id="rId33"/>
    <p:sldId id="272" r:id="rId3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5324" autoAdjust="0"/>
  </p:normalViewPr>
  <p:slideViewPr>
    <p:cSldViewPr snapToGrid="0">
      <p:cViewPr varScale="1">
        <p:scale>
          <a:sx n="81" d="100"/>
          <a:sy n="81" d="100"/>
        </p:scale>
        <p:origin x="348" y="6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91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2FDCF97-4016-4C70-9AD1-0512EA5A5AC0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2920C1-BD8F-49F7-AA2A-45ABF53E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7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0C1-BD8F-49F7-AA2A-45ABF53EDC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D07C-E782-48E6-8F24-B227D3BB5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290BC-3A2C-4FCC-9E35-1F9D7428B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83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2652-7A4A-4074-AE3B-F39E2DF5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3FE2-A9A5-4B16-82B3-1DD7A26FB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9EAB05-200E-4584-8EEF-47C52981FFD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70219"/>
            <a:ext cx="105156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52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5AE43-2389-461C-BD59-796BFF93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898B5-AAE0-404E-B7A6-48D7227DC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92D81-6160-4D19-835C-204E3D0F9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1B9CC-439D-4B19-9B80-859EEAF5D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6B417-7DA8-463F-B51C-ACD3BFD87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633DE8-C75B-45F6-95E1-2BDA3CD2709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70219"/>
            <a:ext cx="105156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D11AF-8958-46C7-A269-A167AA60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41E07-7385-4FAF-98E3-F7FC1BFC2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102F35-5629-491B-A6E7-4B43D6775B3C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510CFA-4915-48DE-ACFD-55D1EC1EF677}"/>
              </a:ext>
            </a:extLst>
          </p:cNvPr>
          <p:cNvSpPr/>
          <p:nvPr userDrawn="1"/>
        </p:nvSpPr>
        <p:spPr>
          <a:xfrm>
            <a:off x="0" y="6398324"/>
            <a:ext cx="12192000" cy="4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AAB10E7-843D-4867-8B2A-A4F2955F7A2E}"/>
              </a:ext>
            </a:extLst>
          </p:cNvPr>
          <p:cNvSpPr txBox="1">
            <a:spLocks/>
          </p:cNvSpPr>
          <p:nvPr userDrawn="1"/>
        </p:nvSpPr>
        <p:spPr>
          <a:xfrm>
            <a:off x="14" y="6446838"/>
            <a:ext cx="12188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APR-Rework.com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C8145B-1720-4291-A6BD-3B25304ECA0C}"/>
              </a:ext>
            </a:extLst>
          </p:cNvPr>
          <p:cNvSpPr/>
          <p:nvPr userDrawn="1"/>
        </p:nvSpPr>
        <p:spPr>
          <a:xfrm>
            <a:off x="10405188" y="6514652"/>
            <a:ext cx="17700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DESCO INDUSTRIES INC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A0E74C-EB5D-4CB3-85FF-C9154CCF45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3" y="6475492"/>
            <a:ext cx="710821" cy="3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B92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92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92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9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9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microsoft.com/office/2007/relationships/hdphoto" Target="../media/hdphoto13.wdp"/><Relationship Id="rId4" Type="http://schemas.openxmlformats.org/officeDocument/2006/relationships/image" Target="../media/image45.png"/><Relationship Id="rId9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16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APR-Rework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6F69C5-CC6A-4FCF-AD62-C72C5AE06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93" y="741681"/>
            <a:ext cx="8319614" cy="3602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FA7CF1-40CC-422A-917E-6EB284387565}"/>
              </a:ext>
            </a:extLst>
          </p:cNvPr>
          <p:cNvSpPr txBox="1"/>
          <p:nvPr/>
        </p:nvSpPr>
        <p:spPr>
          <a:xfrm>
            <a:off x="1790876" y="4344417"/>
            <a:ext cx="86071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/>
              <a:t>ADVANCED PACKAGE REWORK</a:t>
            </a:r>
            <a:endParaRPr lang="en-US" sz="4200" b="1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82D5A1-F7F4-437C-9D8E-CC8B52F44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27515"/>
            <a:ext cx="10925101" cy="515477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SCORPION REWORK SYSTEM – PRODUCT OVERVIEW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A40254-A055-4C07-9B3F-00193FC2A9DC}"/>
              </a:ext>
            </a:extLst>
          </p:cNvPr>
          <p:cNvCxnSpPr/>
          <p:nvPr/>
        </p:nvCxnSpPr>
        <p:spPr>
          <a:xfrm>
            <a:off x="622169" y="5458120"/>
            <a:ext cx="10944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3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3B6FB-012A-4EF6-856B-90B2595638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319" y="2093912"/>
            <a:ext cx="2770481" cy="3524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5FE4F-52B6-4F11-AACE-443A0F1D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 -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5A57-4DF9-4331-8FD9-0BAE811D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CAMERA</a:t>
            </a:r>
            <a:endParaRPr lang="en-US" sz="2600" b="1" dirty="0"/>
          </a:p>
          <a:p>
            <a:pPr lvl="0"/>
            <a:r>
              <a:rPr lang="en-US" sz="2400" b="1" dirty="0"/>
              <a:t>Dual Camera Assembly</a:t>
            </a:r>
            <a:br>
              <a:rPr lang="en-US" sz="2400" dirty="0"/>
            </a:br>
            <a:r>
              <a:rPr lang="en-US" sz="2400" dirty="0"/>
              <a:t>Utilizes two cameras for improved optical alignment and less maintenance</a:t>
            </a:r>
          </a:p>
          <a:p>
            <a:r>
              <a:rPr lang="en-US" sz="2400" b="1" dirty="0"/>
              <a:t>Selectable Views for Top and Bottom Cameras</a:t>
            </a:r>
            <a:br>
              <a:rPr lang="en-US" sz="2400" dirty="0"/>
            </a:br>
            <a:r>
              <a:rPr lang="en-US" sz="2400" dirty="0"/>
              <a:t>Makes locating targeted components and landing pads easier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DB3B3C-5BD1-4240-A93B-1B73980EC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93913"/>
            <a:ext cx="2349856" cy="352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FE4F-52B6-4F11-AACE-443A0F1D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 -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5A57-4DF9-4331-8FD9-0BAE811D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CAMERA</a:t>
            </a:r>
            <a:endParaRPr lang="en-US" sz="2600" b="1" dirty="0"/>
          </a:p>
          <a:p>
            <a:r>
              <a:rPr lang="en-US" sz="2400" b="1" dirty="0"/>
              <a:t>Diffused LED Lighting</a:t>
            </a:r>
            <a:br>
              <a:rPr lang="en-US" sz="2400" dirty="0"/>
            </a:br>
            <a:r>
              <a:rPr lang="en-US" sz="2400" dirty="0"/>
              <a:t>Illuminates component terminals and landing pads without casting shadows</a:t>
            </a:r>
          </a:p>
          <a:p>
            <a:r>
              <a:rPr lang="en-US" sz="2400" b="1" dirty="0"/>
              <a:t>High Definition Zoom Levels</a:t>
            </a:r>
            <a:br>
              <a:rPr lang="en-US" sz="2400" dirty="0"/>
            </a:br>
            <a:r>
              <a:rPr lang="en-US" sz="2400" dirty="0"/>
              <a:t>Aides in the alignment of components with small dimensions or fine pitches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0AD84-00F6-497D-BA0E-8A62604D5E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010" y="2093912"/>
            <a:ext cx="2624790" cy="3524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E41E2-1DB0-47AA-BB79-FF766CBCFF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93912"/>
            <a:ext cx="2349857" cy="35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0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6F16166-B832-45C4-9294-342AB3B36A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2388260"/>
            <a:ext cx="2506455" cy="3759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5FE4F-52B6-4F11-AACE-443A0F1D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 - Features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86A8DB-D571-4CA4-A0A4-D14F60FD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44173" cy="56263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CAMERA - REFLOW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10FED-1031-4CE6-9998-49B622C4ED0F}"/>
              </a:ext>
            </a:extLst>
          </p:cNvPr>
          <p:cNvSpPr txBox="1"/>
          <p:nvPr/>
        </p:nvSpPr>
        <p:spPr>
          <a:xfrm>
            <a:off x="3582522" y="5363476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Bottom Camera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A09E4-478A-4890-91FD-1C5D3806CD9E}"/>
              </a:ext>
            </a:extLst>
          </p:cNvPr>
          <p:cNvSpPr txBox="1"/>
          <p:nvPr/>
        </p:nvSpPr>
        <p:spPr>
          <a:xfrm>
            <a:off x="6493404" y="5372852"/>
            <a:ext cx="186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Top Camera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55A3E4-989B-4655-9BBC-2EF229B729C6}"/>
              </a:ext>
            </a:extLst>
          </p:cNvPr>
          <p:cNvSpPr txBox="1"/>
          <p:nvPr/>
        </p:nvSpPr>
        <p:spPr>
          <a:xfrm>
            <a:off x="8736993" y="5363475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Overlapped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C4D9C-C439-460A-B7FA-7F2847B2556C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572" y="2848876"/>
            <a:ext cx="25146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870DC-77BA-4EA5-A3F6-EA09704C827B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386" y="2848876"/>
            <a:ext cx="2514600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3FAD3D-AC13-4728-BD83-FB989AF68152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2848876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C3BA135-466F-406B-8808-20A36DEB257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2858252"/>
            <a:ext cx="251460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82611-56A2-4C3F-8E33-2E5359198B5C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385" y="2858252"/>
            <a:ext cx="2514600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401C7-1BEC-4CF8-8078-95946944D811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572" y="2848875"/>
            <a:ext cx="2514600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F413DB-39C8-4A89-A87E-819B69E5A0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2388260"/>
            <a:ext cx="2506455" cy="3759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5FE4F-52B6-4F11-AACE-443A0F1D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 - Features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86A8DB-D571-4CA4-A0A4-D14F60FD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44173" cy="56263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CAMERA - PLACEMENT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10FED-1031-4CE6-9998-49B622C4ED0F}"/>
              </a:ext>
            </a:extLst>
          </p:cNvPr>
          <p:cNvSpPr txBox="1"/>
          <p:nvPr/>
        </p:nvSpPr>
        <p:spPr>
          <a:xfrm>
            <a:off x="3582522" y="5363476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Bottom Camera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A09E4-478A-4890-91FD-1C5D3806CD9E}"/>
              </a:ext>
            </a:extLst>
          </p:cNvPr>
          <p:cNvSpPr txBox="1"/>
          <p:nvPr/>
        </p:nvSpPr>
        <p:spPr>
          <a:xfrm>
            <a:off x="6493404" y="5372852"/>
            <a:ext cx="186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Top Camera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55A3E4-989B-4655-9BBC-2EF229B729C6}"/>
              </a:ext>
            </a:extLst>
          </p:cNvPr>
          <p:cNvSpPr txBox="1"/>
          <p:nvPr/>
        </p:nvSpPr>
        <p:spPr>
          <a:xfrm>
            <a:off x="8736993" y="5363475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Overlapped Image</a:t>
            </a:r>
          </a:p>
        </p:txBody>
      </p:sp>
    </p:spTree>
    <p:extLst>
      <p:ext uri="{BB962C8B-B14F-4D97-AF65-F5344CB8AC3E}">
        <p14:creationId xmlns:p14="http://schemas.microsoft.com/office/powerpoint/2010/main" val="198331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8BD31C-C534-4366-A222-782CD151BF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76" y="2445545"/>
            <a:ext cx="3209922" cy="2407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5FE4F-52B6-4F11-AACE-443A0F1D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 -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5A57-4DF9-4331-8FD9-0BAE811D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73056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SOFTWARE</a:t>
            </a:r>
            <a:endParaRPr lang="en-US" b="1" dirty="0"/>
          </a:p>
          <a:p>
            <a:pPr lvl="0"/>
            <a:r>
              <a:rPr lang="en-US" sz="2400" b="1" dirty="0"/>
              <a:t>On-the-Fly Thermal Profile Management with Live Solder Joint Temperature Display</a:t>
            </a:r>
            <a:br>
              <a:rPr lang="en-US" sz="2400" dirty="0"/>
            </a:br>
            <a:r>
              <a:rPr lang="en-US" sz="2400" dirty="0"/>
              <a:t>Enables operators to build successful thermal profiles in minimal attempts</a:t>
            </a:r>
          </a:p>
          <a:p>
            <a:r>
              <a:rPr lang="en-US" sz="2400" b="1" dirty="0"/>
              <a:t>Password Protected User Levels</a:t>
            </a:r>
            <a:br>
              <a:rPr lang="en-US" sz="2400" b="1" dirty="0"/>
            </a:br>
            <a:r>
              <a:rPr lang="en-US" sz="2400" dirty="0"/>
              <a:t>Protects saved thermal profiles from being modified by unqualified personnel</a:t>
            </a:r>
          </a:p>
          <a:p>
            <a:r>
              <a:rPr lang="en-US" sz="2400" b="1" dirty="0"/>
              <a:t>12 Different Language Settings</a:t>
            </a:r>
            <a:br>
              <a:rPr lang="en-US" sz="2400" b="1" dirty="0"/>
            </a:br>
            <a:r>
              <a:rPr lang="en-US" sz="2400" dirty="0"/>
              <a:t>Provides worldwide operator flexibility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425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FE0741-D902-40C2-865F-EE0A635A1E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199" y="1"/>
            <a:ext cx="8445602" cy="63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A27DB-E8D2-4A5C-93AA-A6D19981D7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199" y="0"/>
            <a:ext cx="8445602" cy="63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F88EA-7A7D-48B4-AE8A-DFC196703D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893" y="2225221"/>
            <a:ext cx="4394905" cy="3296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5FE4F-52B6-4F11-AACE-443A0F1D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Pre-Heat Sensor Accessory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5A57-4DF9-4331-8FD9-0BAE811D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5982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Item # APR-SRS-UK2</a:t>
            </a:r>
          </a:p>
          <a:p>
            <a:r>
              <a:rPr lang="en-US" sz="2400" dirty="0"/>
              <a:t>Sets a targeted pre-heat temperature for the PCB to reach prior to starting the thermal profile for consistent start temperatures no matter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14696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FE4F-52B6-4F11-AACE-443A0F1D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Side-View Camera Accessory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5A57-4DF9-4331-8FD9-0BAE811D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4"/>
            <a:ext cx="6024239" cy="4432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Item # APR-SRS-UK3</a:t>
            </a:r>
          </a:p>
          <a:p>
            <a:r>
              <a:rPr lang="en-US" sz="2400" dirty="0"/>
              <a:t>Aides the operator in building a successful thermal profile by providing a visual of the solder’s reflow</a:t>
            </a:r>
          </a:p>
          <a:p>
            <a:r>
              <a:rPr lang="en-US" sz="2400" dirty="0"/>
              <a:t>Outputs picture-in-picture display onto the Scorpion software – no need for a second monitor</a:t>
            </a:r>
          </a:p>
          <a:p>
            <a:r>
              <a:rPr lang="en-US" sz="2400" dirty="0"/>
              <a:t>Mounts to the Scorpion using a double articulated arm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CF097-6AA5-4C46-9889-C44F9A7810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441" y="2225222"/>
            <a:ext cx="4491357" cy="2964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086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081DAF-0088-4EDF-99EF-903E21D71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199" y="0"/>
            <a:ext cx="8462097" cy="63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9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0CEA-38DB-4A5A-B398-EFB191B7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APR?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16D7-3881-41E4-8A33-193DFCB91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DII brand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convection rework machines used to remove and install bottom terminated components such as BGA, QFN, and CGA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F74CA-F979-48DE-B4D1-523A7478A9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795" y="3058779"/>
            <a:ext cx="3107904" cy="3118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696EB9-BBE2-4496-9A54-0BF623827B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058779"/>
            <a:ext cx="3620205" cy="31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A823-E5EA-4140-8346-401F002A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Scorpion Rework System – Models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B1FDFE-5D30-48DE-89EC-5D6315B60029}"/>
              </a:ext>
            </a:extLst>
          </p:cNvPr>
          <p:cNvGrpSpPr/>
          <p:nvPr/>
        </p:nvGrpSpPr>
        <p:grpSpPr>
          <a:xfrm>
            <a:off x="568945" y="1496063"/>
            <a:ext cx="11054110" cy="4724883"/>
            <a:chOff x="382933" y="1496063"/>
            <a:chExt cx="11054110" cy="47248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0217B92-4B83-4334-AE2E-5FD9859238C0}"/>
                </a:ext>
              </a:extLst>
            </p:cNvPr>
            <p:cNvGrpSpPr/>
            <p:nvPr/>
          </p:nvGrpSpPr>
          <p:grpSpPr>
            <a:xfrm>
              <a:off x="6159058" y="1496063"/>
              <a:ext cx="5277985" cy="4724883"/>
              <a:chOff x="6521008" y="1496063"/>
              <a:chExt cx="5277985" cy="472488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98CC1C-C4BD-48A0-BB2C-96286B50984A}"/>
                  </a:ext>
                </a:extLst>
              </p:cNvPr>
              <p:cNvSpPr txBox="1"/>
              <p:nvPr/>
            </p:nvSpPr>
            <p:spPr>
              <a:xfrm>
                <a:off x="7205105" y="1496063"/>
                <a:ext cx="39004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APR-1200A-SRS</a:t>
                </a:r>
              </a:p>
              <a:p>
                <a:pPr algn="ctr"/>
                <a:r>
                  <a:rPr lang="en-US" sz="2400" dirty="0"/>
                  <a:t>Motorized Placement Head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DCF82FD-F512-437E-ABA8-327A1642989B}"/>
                  </a:ext>
                </a:extLst>
              </p:cNvPr>
              <p:cNvGrpSpPr/>
              <p:nvPr/>
            </p:nvGrpSpPr>
            <p:grpSpPr>
              <a:xfrm>
                <a:off x="6521008" y="2327059"/>
                <a:ext cx="5277985" cy="3893887"/>
                <a:chOff x="6521008" y="2327059"/>
                <a:chExt cx="5277985" cy="3893887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2D0856E-EF87-40A8-91EA-B5615504B3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7943" y="2327059"/>
                  <a:ext cx="3881050" cy="3893887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AB93F613-1A0E-4CA1-B08D-F3AA507322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1008" y="3913632"/>
                  <a:ext cx="1387245" cy="1807845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EAABA87-9A98-4196-9FAB-7EC739A02D4A}"/>
                    </a:ext>
                  </a:extLst>
                </p:cNvPr>
                <p:cNvSpPr txBox="1"/>
                <p:nvPr/>
              </p:nvSpPr>
              <p:spPr>
                <a:xfrm>
                  <a:off x="6622162" y="5721477"/>
                  <a:ext cx="1184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Controller</a:t>
                  </a:r>
                  <a:endParaRPr lang="en-US" sz="2000" dirty="0"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D7A9D0-E13D-4952-93E1-B672B786A8B3}"/>
                </a:ext>
              </a:extLst>
            </p:cNvPr>
            <p:cNvGrpSpPr/>
            <p:nvPr/>
          </p:nvGrpSpPr>
          <p:grpSpPr>
            <a:xfrm>
              <a:off x="382933" y="1496064"/>
              <a:ext cx="5267019" cy="4724880"/>
              <a:chOff x="382933" y="1496064"/>
              <a:chExt cx="5267019" cy="472488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C041C7-C2FC-402A-95E5-BB55A7D1A5EA}"/>
                  </a:ext>
                </a:extLst>
              </p:cNvPr>
              <p:cNvSpPr txBox="1"/>
              <p:nvPr/>
            </p:nvSpPr>
            <p:spPr>
              <a:xfrm>
                <a:off x="1227159" y="1496064"/>
                <a:ext cx="35589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APR-1200-SRS</a:t>
                </a:r>
              </a:p>
              <a:p>
                <a:pPr algn="ctr"/>
                <a:r>
                  <a:rPr lang="en-US" sz="2400" dirty="0"/>
                  <a:t>Manual Placement Head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E95E978-9749-4717-BDDD-D097DF239B1D}"/>
                  </a:ext>
                </a:extLst>
              </p:cNvPr>
              <p:cNvGrpSpPr/>
              <p:nvPr/>
            </p:nvGrpSpPr>
            <p:grpSpPr>
              <a:xfrm>
                <a:off x="382933" y="2327058"/>
                <a:ext cx="5267019" cy="3893886"/>
                <a:chOff x="382933" y="2327058"/>
                <a:chExt cx="5267019" cy="3893886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DD78FD2-086C-492A-B570-3A8A361A02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8903" y="2327058"/>
                  <a:ext cx="3881049" cy="3893886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838F9053-4039-4923-9161-BFA89FF5B3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888" b="95939" l="5335" r="93361">
                              <a14:foregroundMark x1="41849" y1="36868" x2="35151" y2="40208"/>
                              <a14:foregroundMark x1="56609" y1="35966" x2="54772" y2="35289"/>
                              <a14:foregroundMark x1="56846" y1="35289" x2="56135" y2="32265"/>
                              <a14:foregroundMark x1="58032" y1="36688" x2="58032" y2="43186"/>
                              <a14:foregroundMark x1="56135" y1="32130" x2="47184" y2="35966"/>
                              <a14:foregroundMark x1="47184" y1="35966" x2="51571" y2="42780"/>
                              <a14:foregroundMark x1="51571" y1="42780" x2="60344" y2="39756"/>
                              <a14:foregroundMark x1="60344" y1="39756" x2="56491" y2="32536"/>
                              <a14:foregroundMark x1="56491" y1="32536" x2="55483" y2="32446"/>
                              <a14:foregroundMark x1="54535" y1="37726" x2="55009" y2="35605"/>
                              <a14:foregroundMark x1="57084" y1="35605" x2="42739" y2="39666"/>
                              <a14:foregroundMark x1="42739" y1="39666" x2="42739" y2="39666"/>
                              <a14:foregroundMark x1="51334" y1="32987" x2="58210" y2="39486"/>
                              <a14:foregroundMark x1="58210" y1="39486" x2="58210" y2="39486"/>
                              <a14:foregroundMark x1="35625" y1="36688" x2="40901" y2="43276"/>
                              <a14:foregroundMark x1="40901" y1="43276" x2="42087" y2="43727"/>
                              <a14:foregroundMark x1="35862" y1="42329" x2="42324" y2="36146"/>
                              <a14:foregroundMark x1="70243" y1="22789" x2="59514" y2="8394"/>
                              <a14:foregroundMark x1="59514" y1="8394" x2="49852" y2="4287"/>
                              <a14:foregroundMark x1="49852" y1="4287" x2="16835" y2="10469"/>
                              <a14:foregroundMark x1="16835" y1="10469" x2="9188" y2="15794"/>
                              <a14:foregroundMark x1="9188" y1="15794" x2="10433" y2="40027"/>
                              <a14:foregroundMark x1="10433" y1="40027" x2="36218" y2="88854"/>
                              <a14:foregroundMark x1="36218" y1="88854" x2="45821" y2="92329"/>
                              <a14:foregroundMark x1="45821" y1="92329" x2="83106" y2="85966"/>
                              <a14:foregroundMark x1="83106" y1="85966" x2="91286" y2="82265"/>
                              <a14:foregroundMark x1="91286" y1="82265" x2="93361" y2="73330"/>
                              <a14:foregroundMark x1="93361" y1="73330" x2="72733" y2="24774"/>
                              <a14:foregroundMark x1="72733" y1="24774" x2="70006" y2="22428"/>
                              <a14:foregroundMark x1="7172" y1="27347" x2="5335" y2="19088"/>
                              <a14:foregroundMark x1="5335" y1="19088" x2="10670" y2="12771"/>
                              <a14:foregroundMark x1="10670" y1="12771" x2="10670" y2="12771"/>
                              <a14:foregroundMark x1="35625" y1="6814" x2="55246" y2="2933"/>
                              <a14:foregroundMark x1="55246" y1="2933" x2="60522" y2="6949"/>
                              <a14:foregroundMark x1="65382" y1="89937" x2="46829" y2="95939"/>
                              <a14:foregroundMark x1="46829" y1="95939" x2="37226" y2="924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933" y="3913632"/>
                  <a:ext cx="1376280" cy="1807845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55E400-F0BC-43DE-BBF6-62E11A8DB8B7}"/>
                    </a:ext>
                  </a:extLst>
                </p:cNvPr>
                <p:cNvSpPr txBox="1"/>
                <p:nvPr/>
              </p:nvSpPr>
              <p:spPr>
                <a:xfrm>
                  <a:off x="478603" y="5721477"/>
                  <a:ext cx="1184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Controller</a:t>
                  </a:r>
                  <a:endParaRPr lang="en-US" sz="2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7272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A823-E5EA-4140-8346-401F002A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 – MOB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FBD0E0-EC2F-4D04-A5D6-5C2BECB6FB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2" b="95783" l="1448" r="97104">
                        <a14:foregroundMark x1="61582" y1="7476" x2="31644" y2="19489"/>
                        <a14:foregroundMark x1="31644" y1="19489" x2="35005" y2="34888"/>
                        <a14:foregroundMark x1="35005" y1="34888" x2="37952" y2="40958"/>
                        <a14:foregroundMark x1="37952" y1="40958" x2="74457" y2="43259"/>
                        <a14:foregroundMark x1="74457" y1="43259" x2="93795" y2="33099"/>
                        <a14:foregroundMark x1="66184" y1="9329" x2="63702" y2="2939"/>
                        <a14:foregroundMark x1="63702" y1="2939" x2="63961" y2="8818"/>
                        <a14:foregroundMark x1="94674" y1="37252" x2="96329" y2="30479"/>
                        <a14:foregroundMark x1="18718" y1="54696" x2="11892" y2="53674"/>
                        <a14:foregroundMark x1="11892" y1="53674" x2="6929" y2="59553"/>
                        <a14:foregroundMark x1="6929" y1="59553" x2="6360" y2="92652"/>
                        <a14:foregroundMark x1="6360" y1="92652" x2="19648" y2="94377"/>
                        <a14:foregroundMark x1="19648" y1="94377" x2="33144" y2="93355"/>
                        <a14:foregroundMark x1="33144" y1="93355" x2="39607" y2="93355"/>
                        <a14:foregroundMark x1="39607" y1="93355" x2="47466" y2="92843"/>
                        <a14:foregroundMark x1="47466" y1="92843" x2="56774" y2="92843"/>
                        <a14:foregroundMark x1="56774" y1="92843" x2="63030" y2="92332"/>
                        <a14:foregroundMark x1="63030" y1="92332" x2="64374" y2="86262"/>
                        <a14:foregroundMark x1="5533" y1="54696" x2="5119" y2="94888"/>
                        <a14:foregroundMark x1="93226" y1="57125" x2="97053" y2="62684"/>
                        <a14:foregroundMark x1="97053" y1="62684" x2="97156" y2="65112"/>
                        <a14:foregroundMark x1="83454" y1="56102" x2="82885" y2="58850"/>
                        <a14:foregroundMark x1="89762" y1="57636" x2="87642" y2="55080"/>
                        <a14:foregroundMark x1="1913" y1="95783" x2="1448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126" y="2158400"/>
            <a:ext cx="4845674" cy="39211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B6C7C7-12DE-42F1-99E3-FD9896294D5E}"/>
              </a:ext>
            </a:extLst>
          </p:cNvPr>
          <p:cNvSpPr txBox="1"/>
          <p:nvPr/>
        </p:nvSpPr>
        <p:spPr>
          <a:xfrm>
            <a:off x="2317291" y="1693125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Common PCB</a:t>
            </a: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661FA0-8F21-41DE-B25A-C1C75074CF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09" b="95127" l="2336" r="96663">
                        <a14:foregroundMark x1="74082" y1="12281" x2="56618" y2="9357"/>
                        <a14:foregroundMark x1="56618" y1="9357" x2="52058" y2="11891"/>
                        <a14:foregroundMark x1="57842" y1="8577" x2="63515" y2="3899"/>
                        <a14:foregroundMark x1="59399" y1="6043" x2="57286" y2="3509"/>
                        <a14:foregroundMark x1="67519" y1="71345" x2="73860" y2="63743"/>
                        <a14:foregroundMark x1="73860" y1="63743" x2="83315" y2="59064"/>
                        <a14:foregroundMark x1="83315" y1="59064" x2="89433" y2="48538"/>
                        <a14:foregroundMark x1="89433" y1="48538" x2="92214" y2="36452"/>
                        <a14:foregroundMark x1="92214" y1="36452" x2="93326" y2="35283"/>
                        <a14:foregroundMark x1="95439" y1="28655" x2="96885" y2="37817"/>
                        <a14:foregroundMark x1="50501" y1="83626" x2="36930" y2="95127"/>
                        <a14:foregroundMark x1="36930" y1="95127" x2="30033" y2="89084"/>
                        <a14:foregroundMark x1="30033" y1="89084" x2="28699" y2="86550"/>
                        <a14:foregroundMark x1="13904" y1="64133" x2="6340" y2="60039"/>
                        <a14:foregroundMark x1="6340" y1="60039" x2="8231" y2="47173"/>
                        <a14:foregroundMark x1="8231" y1="47173" x2="10234" y2="42885"/>
                        <a14:foregroundMark x1="8454" y1="54386" x2="2336" y2="52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60617"/>
            <a:ext cx="5111338" cy="29167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91CE9D-F10A-4805-AF8C-158ED30ADA83}"/>
              </a:ext>
            </a:extLst>
          </p:cNvPr>
          <p:cNvSpPr txBox="1"/>
          <p:nvPr/>
        </p:nvSpPr>
        <p:spPr>
          <a:xfrm>
            <a:off x="7605927" y="1693125"/>
            <a:ext cx="2650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Density PCB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5193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A823-E5EA-4140-8346-401F002A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 – MOB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ED4D1-0560-4B78-B2BD-83744534EE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984" y="2567753"/>
            <a:ext cx="4439816" cy="369984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23D0909-89C9-4AFB-B5FB-80FBF09679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785379"/>
          <a:ext cx="7304970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2008">
                  <a:extLst>
                    <a:ext uri="{9D8B030D-6E8A-4147-A177-3AD203B41FA5}">
                      <a16:colId xmlns:a16="http://schemas.microsoft.com/office/drawing/2014/main" val="1335572612"/>
                    </a:ext>
                  </a:extLst>
                </a:gridCol>
                <a:gridCol w="2397968">
                  <a:extLst>
                    <a:ext uri="{9D8B030D-6E8A-4147-A177-3AD203B41FA5}">
                      <a16:colId xmlns:a16="http://schemas.microsoft.com/office/drawing/2014/main" val="1648081612"/>
                    </a:ext>
                  </a:extLst>
                </a:gridCol>
                <a:gridCol w="2394994">
                  <a:extLst>
                    <a:ext uri="{9D8B030D-6E8A-4147-A177-3AD203B41FA5}">
                      <a16:colId xmlns:a16="http://schemas.microsoft.com/office/drawing/2014/main" val="2411231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MOB Models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90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Camera Field-of-View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 mm x 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mm x 25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6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Camera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720p + 1080p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1080p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17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PCB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343 mm x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305 mm x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Monitor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 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 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094839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7C53B25-75D5-4D5F-9B5B-C4C7443DD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45598"/>
            <a:ext cx="6215744" cy="1972647"/>
          </a:xfrm>
        </p:spPr>
        <p:txBody>
          <a:bodyPr>
            <a:normAutofit/>
          </a:bodyPr>
          <a:lstStyle/>
          <a:p>
            <a:r>
              <a:rPr lang="en-US" dirty="0"/>
              <a:t>APR-1200-SRS-MOB</a:t>
            </a:r>
            <a:br>
              <a:rPr lang="en-US" dirty="0"/>
            </a:br>
            <a:r>
              <a:rPr lang="en-US" sz="2000" dirty="0"/>
              <a:t>Manual Placement Head, for High Density PCBs</a:t>
            </a:r>
            <a:br>
              <a:rPr lang="en-US" sz="1600" dirty="0"/>
            </a:br>
            <a:endParaRPr lang="en-US" sz="1600" dirty="0"/>
          </a:p>
          <a:p>
            <a:r>
              <a:rPr lang="en-US" dirty="0"/>
              <a:t>APR-1200A-SRS-MOB</a:t>
            </a:r>
            <a:br>
              <a:rPr lang="en-US" dirty="0"/>
            </a:br>
            <a:r>
              <a:rPr lang="en-US" sz="2000" dirty="0"/>
              <a:t>Motorized Placement Head, for High Density PCBs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7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8AD8-A9FD-4963-8DA0-5D7EF6B7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Selection Guide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D4FA5D-75F1-44BC-A1E0-198D3DF492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72984"/>
          <a:ext cx="10515600" cy="3571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032">
                  <a:extLst>
                    <a:ext uri="{9D8B030D-6E8A-4147-A177-3AD203B41FA5}">
                      <a16:colId xmlns:a16="http://schemas.microsoft.com/office/drawing/2014/main" val="4205648398"/>
                    </a:ext>
                  </a:extLst>
                </a:gridCol>
                <a:gridCol w="2045208">
                  <a:extLst>
                    <a:ext uri="{9D8B030D-6E8A-4147-A177-3AD203B41FA5}">
                      <a16:colId xmlns:a16="http://schemas.microsoft.com/office/drawing/2014/main" val="348589060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936412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560626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79763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APR-1200-SRS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APR-1200-SRS-MOB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APR-1200A-SRS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APR-1200A-SRS-MOB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5015"/>
                  </a:ext>
                </a:extLst>
              </a:tr>
              <a:tr h="27933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Rework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High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High Density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54244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Placement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Motorized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Motorized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9717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Placement Force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19068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Placement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0.0254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0.0254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0.0254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0.0254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06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Minimum Component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0.51 mm x 0.25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0.51 mm x 0.25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0.51 mm x 0.25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0.51 mm x 0.25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20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Minimum Component Pitch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040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Max PCB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343 mm x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305 mm x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343 mm x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305 mm x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882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Max PCB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64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Camera Field-of-View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 mm x 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 mm x 25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45 mm x 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 mm x 25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7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Camera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720p + 1080p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1080p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720p + 1080p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1080p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4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Monitor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6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Remote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Analog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Analog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2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668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539D-73A0-498F-BF7D-99B311DB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 – Reflow Nozzles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D15E6-29A3-4AA3-BA08-A94FDA04A3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69677"/>
            <a:ext cx="2658641" cy="1993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08638F-8378-468A-8028-9240687501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64" y="2154790"/>
            <a:ext cx="1561307" cy="1815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C30D1A-8283-4C2F-98E0-A13CC429FD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2" b="96536" l="5419" r="93596">
                        <a14:foregroundMark x1="86043" y1="22171" x2="86700" y2="54965"/>
                        <a14:foregroundMark x1="86700" y1="54965" x2="72250" y2="82448"/>
                        <a14:foregroundMark x1="72250" y1="82448" x2="55337" y2="91339"/>
                        <a14:foregroundMark x1="55337" y1="91339" x2="33662" y2="90762"/>
                        <a14:foregroundMark x1="33662" y1="90762" x2="23810" y2="77945"/>
                        <a14:foregroundMark x1="23810" y1="77945" x2="41215" y2="71363"/>
                        <a14:foregroundMark x1="41215" y1="71363" x2="55337" y2="83141"/>
                        <a14:foregroundMark x1="55337" y1="83141" x2="75534" y2="75520"/>
                        <a14:foregroundMark x1="75534" y1="75520" x2="77340" y2="75173"/>
                        <a14:foregroundMark x1="66667" y1="91339" x2="52545" y2="94688"/>
                        <a14:foregroundMark x1="32677" y1="94342" x2="41051" y2="96651"/>
                        <a14:foregroundMark x1="93924" y1="25173" x2="80460" y2="13510"/>
                        <a14:foregroundMark x1="80460" y1="13510" x2="59442" y2="6928"/>
                        <a14:foregroundMark x1="59442" y1="6928" x2="36453" y2="6582"/>
                        <a14:foregroundMark x1="36453" y1="6582" x2="17898" y2="13164"/>
                        <a14:foregroundMark x1="17898" y1="13164" x2="8703" y2="24942"/>
                        <a14:foregroundMark x1="78982" y1="9122" x2="36617" y2="5312"/>
                        <a14:foregroundMark x1="36617" y1="5312" x2="5419" y2="16859"/>
                        <a14:foregroundMark x1="7061" y1="19630" x2="8703" y2="15242"/>
                        <a14:foregroundMark x1="91626" y1="16051" x2="93596" y2="30370"/>
                        <a14:foregroundMark x1="93596" y1="30370" x2="91954" y2="34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718" y="2085422"/>
            <a:ext cx="1224271" cy="17409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84731F-C32C-4311-BD14-70A9DEF477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610" y="4162426"/>
            <a:ext cx="3036122" cy="1721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89B05A-A952-4999-84DD-9C7E7A2544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159" y="4065880"/>
            <a:ext cx="2658641" cy="19939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BA1EAA3-4DFA-4B61-9F58-347CCF2E17B0}"/>
              </a:ext>
            </a:extLst>
          </p:cNvPr>
          <p:cNvSpPr txBox="1"/>
          <p:nvPr/>
        </p:nvSpPr>
        <p:spPr>
          <a:xfrm>
            <a:off x="1450013" y="1693125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Standard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6BB5BB-0516-4F1E-B3B2-A4C534365832}"/>
              </a:ext>
            </a:extLst>
          </p:cNvPr>
          <p:cNvSpPr txBox="1"/>
          <p:nvPr/>
        </p:nvSpPr>
        <p:spPr>
          <a:xfrm>
            <a:off x="5445897" y="165722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 CGA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E637D0-255E-43AA-B55A-5ED7366E5F1C}"/>
              </a:ext>
            </a:extLst>
          </p:cNvPr>
          <p:cNvSpPr txBox="1"/>
          <p:nvPr/>
        </p:nvSpPr>
        <p:spPr>
          <a:xfrm>
            <a:off x="9000197" y="1657223"/>
            <a:ext cx="213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 Tweezers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C941E7-342F-4443-9BBA-D1D1B03F9D65}"/>
              </a:ext>
            </a:extLst>
          </p:cNvPr>
          <p:cNvSpPr txBox="1"/>
          <p:nvPr/>
        </p:nvSpPr>
        <p:spPr>
          <a:xfrm>
            <a:off x="4413188" y="5852277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BGA side-view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7A8CC2-8E1E-4048-AB46-E4A548ECDB53}"/>
              </a:ext>
            </a:extLst>
          </p:cNvPr>
          <p:cNvSpPr txBox="1"/>
          <p:nvPr/>
        </p:nvSpPr>
        <p:spPr>
          <a:xfrm>
            <a:off x="6123531" y="5852277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CGA side-view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5EF0D8-890B-4009-984A-7EC0BCD928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35" b="95560" l="3819" r="95943">
                        <a14:foregroundMark x1="78282" y1="18567" x2="54415" y2="7669"/>
                        <a14:foregroundMark x1="54415" y1="7669" x2="28401" y2="13925"/>
                        <a14:foregroundMark x1="28401" y1="13925" x2="27804" y2="15439"/>
                        <a14:foregroundMark x1="74105" y1="12412" x2="48687" y2="4036"/>
                        <a14:foregroundMark x1="48687" y1="4036" x2="29356" y2="6660"/>
                        <a14:foregroundMark x1="61695" y1="4036" x2="68974" y2="7064"/>
                        <a14:foregroundMark x1="91885" y1="41473" x2="91885" y2="74067"/>
                        <a14:foregroundMark x1="95465" y1="41877" x2="96062" y2="74067"/>
                        <a14:foregroundMark x1="10143" y1="45005" x2="7518" y2="67104"/>
                        <a14:foregroundMark x1="7518" y1="67104" x2="16348" y2="81029"/>
                        <a14:foregroundMark x1="3819" y1="46720" x2="5370" y2="78406"/>
                        <a14:foregroundMark x1="65274" y1="6256" x2="69451" y2="7064"/>
                        <a14:foregroundMark x1="69451" y1="9788" x2="65871" y2="5348"/>
                        <a14:foregroundMark x1="29833" y1="88093" x2="57160" y2="88597"/>
                        <a14:foregroundMark x1="57160" y1="88597" x2="61695" y2="86377"/>
                        <a14:foregroundMark x1="39260" y1="86781" x2="42959" y2="95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386" y="2085763"/>
            <a:ext cx="1829228" cy="21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19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55CBCD-2378-4A0D-B207-7A0C8E9227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70" y="3078243"/>
            <a:ext cx="4751539" cy="3146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71539D-73A0-498F-BF7D-99B311DB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 – Stencils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1EAA3-4DFA-4B61-9F58-347CCF2E17B0}"/>
              </a:ext>
            </a:extLst>
          </p:cNvPr>
          <p:cNvSpPr txBox="1"/>
          <p:nvPr/>
        </p:nvSpPr>
        <p:spPr>
          <a:xfrm>
            <a:off x="3257315" y="2163152"/>
            <a:ext cx="249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Component Print</a:t>
            </a:r>
          </a:p>
          <a:p>
            <a:r>
              <a:rPr lang="en-US" sz="2400" dirty="0"/>
              <a:t>Stencil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6BB5BB-0516-4F1E-B3B2-A4C534365832}"/>
              </a:ext>
            </a:extLst>
          </p:cNvPr>
          <p:cNvSpPr txBox="1"/>
          <p:nvPr/>
        </p:nvSpPr>
        <p:spPr>
          <a:xfrm>
            <a:off x="6436391" y="2163152"/>
            <a:ext cx="218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Flip-Up Stencil</a:t>
            </a: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B69D5C-5035-43F9-94B2-91854ADA0D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4" b="96450" l="3817" r="96947">
                        <a14:foregroundMark x1="30789" y1="88462" x2="20865" y2="89941"/>
                        <a14:foregroundMark x1="27481" y1="92604" x2="26718" y2="96450"/>
                        <a14:foregroundMark x1="55725" y1="20118" x2="54453" y2="4734"/>
                        <a14:foregroundMark x1="89567" y1="36095" x2="83461" y2="26036"/>
                        <a14:foregroundMark x1="91603" y1="30769" x2="92621" y2="26331"/>
                        <a14:foregroundMark x1="93384" y1="29586" x2="96947" y2="28107"/>
                        <a14:foregroundMark x1="8651" y1="66272" x2="8397" y2="59172"/>
                        <a14:foregroundMark x1="12977" y1="58284" x2="3817" y2="6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71" y="1557287"/>
            <a:ext cx="2399597" cy="206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442B0-86FD-47A6-A44A-E2E3C3A947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91" y="3078243"/>
            <a:ext cx="4753637" cy="3146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99CBB2-0BBA-4420-BDB9-38C6B96AD8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7" b="95689" l="9841" r="89972">
                        <a14:foregroundMark x1="83786" y1="63543" x2="78257" y2="81537"/>
                        <a14:foregroundMark x1="68791" y1="88004" x2="52109" y2="91003"/>
                        <a14:foregroundMark x1="62418" y1="91846" x2="61575" y2="95689"/>
                        <a14:foregroundMark x1="80760" y1="77818" x2="78632" y2="80694"/>
                        <a14:foregroundMark x1="82788" y1="75077" x2="80760" y2="77818"/>
                        <a14:foregroundMark x1="85567" y1="71321" x2="83925" y2="73540"/>
                        <a14:foregroundMark x1="41425" y1="10028" x2="28116" y2="10497"/>
                        <a14:foregroundMark x1="41893" y1="9653" x2="31959" y2="3187"/>
                        <a14:foregroundMark x1="86545" y1="66909" x2="85278" y2="75149"/>
                        <a14:foregroundMark x1="89091" y1="70909" x2="85209" y2="75068"/>
                        <a14:backgroundMark x1="85818" y1="77818" x2="85818" y2="77818"/>
                        <a14:backgroundMark x1="86909" y1="77091" x2="85091" y2="7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180" y="1557287"/>
            <a:ext cx="2618057" cy="26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81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A8BF-E1AE-4B9E-AF38-6C53FB71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 – What Info Do We Need?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9C1C37-7601-499C-9B07-65097C69EDFE}"/>
              </a:ext>
            </a:extLst>
          </p:cNvPr>
          <p:cNvGrpSpPr/>
          <p:nvPr/>
        </p:nvGrpSpPr>
        <p:grpSpPr>
          <a:xfrm>
            <a:off x="2132159" y="1630278"/>
            <a:ext cx="7927681" cy="4570496"/>
            <a:chOff x="1943945" y="1630278"/>
            <a:chExt cx="7927681" cy="45704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44587E-0ABF-4F58-935A-12D451C92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630279"/>
              <a:ext cx="3775626" cy="45704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98E79E-E61B-4AED-9FC9-333FDE5E3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3945" y="1630278"/>
              <a:ext cx="3596272" cy="45704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96103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9B0A-D35C-471C-90EC-411A516A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Rework Machine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C645F-E02E-47CE-B46A-93915AE4C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b="1" dirty="0"/>
              <a:t>Infrared Radiation (IR)</a:t>
            </a:r>
            <a:br>
              <a:rPr lang="en-US" dirty="0"/>
            </a:br>
            <a:r>
              <a:rPr lang="en-US" sz="2400" dirty="0"/>
              <a:t>Emits electromagnetic waves to heat the targeted object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22173-FBB2-479E-942B-D009E66A68D8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B9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B9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B9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B9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B9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Convection</a:t>
            </a:r>
            <a:br>
              <a:rPr lang="en-US" b="1" dirty="0"/>
            </a:br>
            <a:r>
              <a:rPr lang="en-US" sz="2400" dirty="0"/>
              <a:t>Emits hot air to heat the targeted object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6BA91-ABA8-43BD-A7C6-8343A45EA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864" y="3141992"/>
            <a:ext cx="3082471" cy="3082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78CEA8-D119-4B05-855E-600834A96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64" y="3444756"/>
            <a:ext cx="3243544" cy="24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2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5B38-C166-428B-9C20-E5C84404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1002-9AA9-4EC1-A361-870654A7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799" cy="3743902"/>
          </a:xfrm>
        </p:spPr>
        <p:txBody>
          <a:bodyPr/>
          <a:lstStyle/>
          <a:p>
            <a:r>
              <a:rPr lang="en-US" dirty="0"/>
              <a:t>Red light is generated through a lens and focused into a red dot that covers the targeted component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red dot often heats adjacent components since its shape does not match the component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C538C-751A-4D1B-9FD6-DDC2C36B65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795" y="2253976"/>
            <a:ext cx="5143005" cy="28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5B38-C166-428B-9C20-E5C84404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1002-9AA9-4EC1-A361-870654A7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27026" cy="4281341"/>
          </a:xfrm>
        </p:spPr>
        <p:txBody>
          <a:bodyPr>
            <a:normAutofit/>
          </a:bodyPr>
          <a:lstStyle/>
          <a:p>
            <a:r>
              <a:rPr lang="en-US" dirty="0"/>
              <a:t>Profiles have to be re-adjusted as the lamp deteriorates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lamp and lens assembly can have short lifespans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Lenses cost $1,531 EA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Replacement bulbs cost $60 EA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BCED2-5CBF-4991-815D-90B2C7C00B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016" y="1690688"/>
            <a:ext cx="2925784" cy="44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7FBD-16BD-4A9A-99AD-51985FAE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3437-E54A-46ED-802D-1B2E8C7AE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SMD packages with leads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CE898-AD95-46D4-967B-71F6C190C196}"/>
              </a:ext>
            </a:extLst>
          </p:cNvPr>
          <p:cNvSpPr txBox="1"/>
          <p:nvPr/>
        </p:nvSpPr>
        <p:spPr>
          <a:xfrm>
            <a:off x="1103094" y="510879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SOIC-8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BCFA0-B378-40A8-B23B-5CBEEB4E7D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3" b="89813" l="3371" r="96629">
                        <a14:foregroundMark x1="50000" y1="39709" x2="29213" y2="29938"/>
                        <a14:foregroundMark x1="29213" y1="29938" x2="10300" y2="39293"/>
                        <a14:foregroundMark x1="10300" y1="39293" x2="25094" y2="54262"/>
                        <a14:foregroundMark x1="25094" y1="54262" x2="43820" y2="47609"/>
                        <a14:foregroundMark x1="43820" y1="47609" x2="50749" y2="39293"/>
                        <a14:foregroundMark x1="13670" y1="44906" x2="5618" y2="34719"/>
                        <a14:foregroundMark x1="15169" y1="35967" x2="11423" y2="30353"/>
                        <a14:foregroundMark x1="23221" y1="33472" x2="18539" y2="27027"/>
                        <a14:foregroundMark x1="30150" y1="28690" x2="25843" y2="24532"/>
                        <a14:foregroundMark x1="9738" y1="40125" x2="3371" y2="33056"/>
                        <a14:foregroundMark x1="20599" y1="30769" x2="17790" y2="27859"/>
                        <a14:foregroundMark x1="21348" y1="29106" x2="19288" y2="26195"/>
                        <a14:foregroundMark x1="11423" y1="29938" x2="11423" y2="29938"/>
                        <a14:foregroundMark x1="10300" y1="29938" x2="10300" y2="29938"/>
                        <a14:foregroundMark x1="10112" y1="29938" x2="12172" y2="30353"/>
                        <a14:foregroundMark x1="19850" y1="27443" x2="18165" y2="26195"/>
                        <a14:foregroundMark x1="51124" y1="37630" x2="55431" y2="39293"/>
                        <a14:foregroundMark x1="96629" y1="71518" x2="87828" y2="58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24455"/>
            <a:ext cx="2492967" cy="2245538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E6BE77-49B8-4579-8A53-97762C5E7E6B}"/>
              </a:ext>
            </a:extLst>
          </p:cNvPr>
          <p:cNvSpPr txBox="1"/>
          <p:nvPr/>
        </p:nvSpPr>
        <p:spPr>
          <a:xfrm>
            <a:off x="4315118" y="5108795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TQFP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E1D2C-AA7B-4787-95A4-586B9C83E6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39" b="95064" l="4696" r="94783">
                        <a14:foregroundMark x1="66783" y1="19744" x2="51826" y2="6947"/>
                        <a14:foregroundMark x1="51826" y1="6947" x2="34261" y2="4936"/>
                        <a14:foregroundMark x1="34261" y1="4936" x2="17043" y2="12797"/>
                        <a14:foregroundMark x1="17043" y1="12797" x2="19304" y2="31261"/>
                        <a14:foregroundMark x1="19304" y1="31261" x2="35130" y2="37843"/>
                        <a14:foregroundMark x1="35130" y1="37843" x2="51826" y2="31810"/>
                        <a14:foregroundMark x1="51826" y1="31810" x2="65913" y2="21938"/>
                        <a14:foregroundMark x1="65913" y1="21938" x2="65913" y2="19744"/>
                        <a14:foregroundMark x1="15304" y1="17002" x2="11652" y2="13346"/>
                        <a14:foregroundMark x1="17565" y1="14625" x2="16000" y2="11517"/>
                        <a14:foregroundMark x1="26261" y1="9506" x2="18783" y2="11517"/>
                        <a14:foregroundMark x1="21391" y1="9872" x2="18261" y2="11517"/>
                        <a14:foregroundMark x1="84000" y1="63437" x2="90783" y2="77697"/>
                        <a14:foregroundMark x1="89565" y1="68556" x2="94783" y2="76051"/>
                        <a14:foregroundMark x1="69391" y1="82084" x2="73043" y2="88665"/>
                        <a14:foregroundMark x1="62261" y1="84278" x2="68174" y2="92687"/>
                        <a14:foregroundMark x1="58783" y1="87020" x2="62609" y2="95064"/>
                        <a14:foregroundMark x1="88522" y1="68190" x2="94435" y2="65082"/>
                        <a14:foregroundMark x1="4696" y1="21572" x2="6783" y2="22303"/>
                        <a14:foregroundMark x1="9043" y1="16271" x2="7826" y2="14260"/>
                        <a14:foregroundMark x1="13739" y1="14991" x2="11826" y2="12431"/>
                        <a14:foregroundMark x1="12000" y1="13711" x2="10957" y2="12614"/>
                        <a14:foregroundMark x1="7304" y1="15722" x2="8522" y2="13711"/>
                        <a14:foregroundMark x1="25739" y1="10969" x2="23130" y2="8044"/>
                        <a14:foregroundMark x1="36000" y1="5667" x2="34261" y2="3839"/>
                        <a14:foregroundMark x1="44870" y1="6033" x2="47652" y2="4388"/>
                        <a14:foregroundMark x1="62435" y1="17916" x2="64870" y2="14808"/>
                        <a14:foregroundMark x1="60000" y1="14808" x2="61913" y2="13528"/>
                        <a14:foregroundMark x1="57391" y1="12249" x2="59304" y2="11335"/>
                        <a14:foregroundMark x1="53913" y1="11335" x2="56348" y2="9689"/>
                        <a14:foregroundMark x1="65217" y1="23766" x2="67826" y2="24314"/>
                        <a14:foregroundMark x1="65739" y1="19013" x2="68000" y2="16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778" y="2524455"/>
            <a:ext cx="2360483" cy="2245538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C30D3-534E-476E-92EA-1AE89067ED96}"/>
              </a:ext>
            </a:extLst>
          </p:cNvPr>
          <p:cNvSpPr txBox="1"/>
          <p:nvPr/>
        </p:nvSpPr>
        <p:spPr>
          <a:xfrm>
            <a:off x="6646010" y="5108795"/>
            <a:ext cx="151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SOT-23-6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B7F4-ABEC-4E4E-A0A5-B0B71F8354DE}"/>
              </a:ext>
            </a:extLst>
          </p:cNvPr>
          <p:cNvSpPr txBox="1"/>
          <p:nvPr/>
        </p:nvSpPr>
        <p:spPr>
          <a:xfrm>
            <a:off x="9375576" y="5108794"/>
            <a:ext cx="1416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SOT-223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F72F6E-8278-4D67-9496-6860D01109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2" b="93716" l="2174" r="96618">
                        <a14:foregroundMark x1="55072" y1="15301" x2="41063" y2="7104"/>
                        <a14:foregroundMark x1="41063" y1="7104" x2="28986" y2="18579"/>
                        <a14:foregroundMark x1="28986" y1="18579" x2="12802" y2="23497"/>
                        <a14:foregroundMark x1="12802" y1="23497" x2="12077" y2="41803"/>
                        <a14:foregroundMark x1="12077" y1="41803" x2="60628" y2="31694"/>
                        <a14:foregroundMark x1="60628" y1="31694" x2="54831" y2="13934"/>
                        <a14:foregroundMark x1="54831" y1="13934" x2="46135" y2="12842"/>
                        <a14:foregroundMark x1="26812" y1="14754" x2="22947" y2="9016"/>
                        <a14:foregroundMark x1="7729" y1="19672" x2="5556" y2="14208"/>
                        <a14:foregroundMark x1="7005" y1="22131" x2="6522" y2="23224"/>
                        <a14:foregroundMark x1="8937" y1="20492" x2="4106" y2="13934"/>
                        <a14:foregroundMark x1="25121" y1="13115" x2="21256" y2="8743"/>
                        <a14:foregroundMark x1="42754" y1="12022" x2="36957" y2="5191"/>
                        <a14:foregroundMark x1="39130" y1="5191" x2="36473" y2="4372"/>
                        <a14:foregroundMark x1="22947" y1="10109" x2="20048" y2="9290"/>
                        <a14:foregroundMark x1="8937" y1="14208" x2="2415" y2="13934"/>
                        <a14:foregroundMark x1="9179" y1="17213" x2="6039" y2="12295"/>
                        <a14:foregroundMark x1="6522" y1="12295" x2="3623" y2="13115"/>
                        <a14:foregroundMark x1="81159" y1="56831" x2="93237" y2="78142"/>
                        <a14:foregroundMark x1="46618" y1="77869" x2="54106" y2="93716"/>
                        <a14:foregroundMark x1="54106" y1="93716" x2="54106" y2="93716"/>
                        <a14:foregroundMark x1="96618" y1="78415" x2="96618" y2="7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766" y="2524456"/>
            <a:ext cx="2540034" cy="224553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ADA26F-ED76-4821-9BD4-F365CF2B81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84" b="93151" l="4323" r="94925">
                        <a14:foregroundMark x1="58271" y1="9393" x2="23308" y2="16634"/>
                        <a14:foregroundMark x1="23308" y1="16634" x2="10150" y2="29354"/>
                        <a14:foregroundMark x1="10150" y1="29354" x2="19925" y2="45205"/>
                        <a14:foregroundMark x1="19925" y1="45205" x2="54511" y2="34834"/>
                        <a14:foregroundMark x1="54511" y1="34834" x2="61278" y2="18004"/>
                        <a14:foregroundMark x1="61278" y1="18004" x2="58271" y2="8806"/>
                        <a14:foregroundMark x1="12970" y1="39335" x2="5451" y2="22505"/>
                        <a14:foregroundMark x1="5451" y1="22505" x2="6203" y2="20939"/>
                        <a14:foregroundMark x1="43045" y1="9393" x2="42857" y2="5284"/>
                        <a14:foregroundMark x1="22556" y1="36204" x2="13158" y2="28180"/>
                        <a14:foregroundMark x1="46805" y1="72016" x2="43985" y2="90802"/>
                        <a14:foregroundMark x1="43985" y1="90802" x2="40038" y2="89041"/>
                        <a14:foregroundMark x1="47744" y1="85519" x2="60526" y2="89432"/>
                        <a14:foregroundMark x1="56767" y1="87671" x2="57519" y2="93151"/>
                        <a14:foregroundMark x1="43045" y1="93346" x2="41729" y2="91585"/>
                        <a14:foregroundMark x1="90977" y1="72016" x2="91729" y2="53620"/>
                        <a14:foregroundMark x1="91729" y1="53620" x2="90226" y2="48532"/>
                        <a14:foregroundMark x1="94925" y1="68102" x2="93421" y2="54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03" y="2524455"/>
            <a:ext cx="2337821" cy="22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3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5B38-C166-428B-9C20-E5C84404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71002-9AA9-4EC1-A361-870654A7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3383" cy="3743902"/>
          </a:xfrm>
        </p:spPr>
        <p:txBody>
          <a:bodyPr/>
          <a:lstStyle/>
          <a:p>
            <a:r>
              <a:rPr lang="en-US" dirty="0"/>
              <a:t>Emissivity – rate at which heat is absorbed into a material from an IR emitter</a:t>
            </a:r>
          </a:p>
          <a:p>
            <a:r>
              <a:rPr lang="en-US" dirty="0"/>
              <a:t>Black components have the highest emissivity</a:t>
            </a:r>
          </a:p>
          <a:p>
            <a:r>
              <a:rPr lang="en-US" dirty="0"/>
              <a:t>BGA with reflective dyes reflect IR heating differently than convection heating</a:t>
            </a:r>
          </a:p>
          <a:p>
            <a:r>
              <a:rPr lang="en-US" dirty="0"/>
              <a:t>IR heaters would not uniformly heat BGA chips like the one shown to the 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92C7D-2368-4585-AA52-1D79D04152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852" y="1825625"/>
            <a:ext cx="3091948" cy="2318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5F599-1080-41E9-9729-3487B77E11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583" y="4220786"/>
            <a:ext cx="3092217" cy="17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09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3E36-06BA-4EB9-A11A-064B50D8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Convection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1397D-68CB-4A14-A0EF-DED893D06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1476" cy="4351338"/>
          </a:xfrm>
        </p:spPr>
        <p:txBody>
          <a:bodyPr/>
          <a:lstStyle/>
          <a:p>
            <a:r>
              <a:rPr lang="en-US" dirty="0"/>
              <a:t>The same thermal profile will work no matter the component’s color; emissivity is not a factor</a:t>
            </a:r>
          </a:p>
          <a:p>
            <a:r>
              <a:rPr lang="en-US" dirty="0"/>
              <a:t>The preferred technology for reflow ovens in assembly lines</a:t>
            </a:r>
          </a:p>
          <a:p>
            <a:r>
              <a:rPr lang="en-US" dirty="0"/>
              <a:t>Convection heating is a more uniform heating method</a:t>
            </a:r>
          </a:p>
          <a:p>
            <a:r>
              <a:rPr lang="en-US" dirty="0"/>
              <a:t>Temperature across the complete PCB is more accurate and responsive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BE941-D571-47E5-848C-EBE83B38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676" y="2190750"/>
            <a:ext cx="3794124" cy="28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20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2809-FDEC-4D17-B944-BE2B442C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2C5037-8C23-47AA-9686-566DEADA8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SERVICES OFFERED</a:t>
            </a:r>
          </a:p>
          <a:p>
            <a:r>
              <a:rPr lang="en-US" dirty="0"/>
              <a:t>Troubleshooting via e-mail and phone</a:t>
            </a:r>
          </a:p>
          <a:p>
            <a:r>
              <a:rPr lang="en-US" dirty="0"/>
              <a:t>On-site maintenance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CALIBRATION</a:t>
            </a:r>
          </a:p>
          <a:p>
            <a:r>
              <a:rPr lang="en-US" dirty="0"/>
              <a:t>Calibration is recommended annually</a:t>
            </a:r>
          </a:p>
          <a:p>
            <a:r>
              <a:rPr lang="en-US" dirty="0"/>
              <a:t>Calibration kits may be purchased or rented</a:t>
            </a:r>
          </a:p>
          <a:p>
            <a:r>
              <a:rPr lang="en-US" dirty="0"/>
              <a:t>On-site calibration service also available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177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C672-7896-4941-A312-572E78F2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9F18A-4746-466B-994B-C38F1E8AE5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184" y="2152655"/>
            <a:ext cx="3521632" cy="1525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09879F-89BF-42DC-9357-8684BED54872}"/>
              </a:ext>
            </a:extLst>
          </p:cNvPr>
          <p:cNvSpPr txBox="1"/>
          <p:nvPr/>
        </p:nvSpPr>
        <p:spPr>
          <a:xfrm>
            <a:off x="3793927" y="3887217"/>
            <a:ext cx="46041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3651 Walnut Avenue</a:t>
            </a:r>
          </a:p>
          <a:p>
            <a:pPr algn="ctr"/>
            <a:r>
              <a:rPr lang="en-US" sz="2800" dirty="0"/>
              <a:t>Chino, CA 91710 USA</a:t>
            </a:r>
          </a:p>
          <a:p>
            <a:pPr algn="ctr"/>
            <a:r>
              <a:rPr lang="en-US" sz="2800" dirty="0"/>
              <a:t>(909) 664-9980</a:t>
            </a:r>
          </a:p>
          <a:p>
            <a:pPr algn="ctr"/>
            <a:r>
              <a:rPr lang="en-US" sz="2800" dirty="0">
                <a:hlinkClick r:id="rId3"/>
              </a:rPr>
              <a:t>Service@APR-Rework.com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476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966A-788D-4FD8-B265-9E07350E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4DE3-BCB2-44A4-88B8-582A1667D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SMD packages with leads can often be reworked by hand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C11DA-D1C9-4C71-B9E6-7CE51DD5C8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129" y="2516538"/>
            <a:ext cx="5294671" cy="3282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A0D14-58BB-485D-B2A4-DE021B4D9A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16538"/>
            <a:ext cx="4956048" cy="32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8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7FBD-16BD-4A9A-99AD-51985FAE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3437-E54A-46ED-802D-1B2E8C7AE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SMD packages with bottom terminated leads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8F6486-2384-46DF-BB6C-D155F2C75E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6" b="90196" l="10000" r="92031">
                        <a14:foregroundMark x1="34219" y1="38431" x2="13438" y2="27255"/>
                        <a14:foregroundMark x1="13438" y1="27255" x2="39375" y2="9216"/>
                        <a14:foregroundMark x1="39375" y1="9216" x2="61719" y2="16275"/>
                        <a14:foregroundMark x1="61719" y1="16275" x2="36094" y2="36667"/>
                        <a14:foregroundMark x1="36094" y1="36667" x2="34531" y2="40196"/>
                        <a14:foregroundMark x1="59375" y1="90392" x2="59375" y2="90392"/>
                        <a14:foregroundMark x1="92031" y1="61961" x2="89531" y2="5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064" y="2516731"/>
            <a:ext cx="2989578" cy="2382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5C563-807F-4B8C-AE09-6271CE04F9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250" r="95938">
                        <a14:foregroundMark x1="6875" y1="24531" x2="27500" y2="36563"/>
                        <a14:foregroundMark x1="27500" y1="36563" x2="50469" y2="30938"/>
                        <a14:foregroundMark x1="50469" y1="30938" x2="42188" y2="13438"/>
                        <a14:foregroundMark x1="42188" y1="13438" x2="6563" y2="23594"/>
                        <a14:foregroundMark x1="6563" y1="23594" x2="6563" y2="23594"/>
                        <a14:foregroundMark x1="6094" y1="27031" x2="1250" y2="22813"/>
                        <a14:foregroundMark x1="90000" y1="56875" x2="91094" y2="65156"/>
                        <a14:foregroundMark x1="95938" y1="63750" x2="94219" y2="5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80" y="2516732"/>
            <a:ext cx="2382320" cy="2382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227D4C-4F5D-4DC7-A425-9A029EFB4F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9" b="89796" l="5699" r="93934">
                        <a14:foregroundMark x1="47243" y1="23469" x2="26103" y2="12500"/>
                        <a14:foregroundMark x1="26103" y1="12500" x2="25551" y2="32908"/>
                        <a14:foregroundMark x1="25551" y1="32908" x2="28125" y2="33929"/>
                        <a14:foregroundMark x1="15074" y1="28061" x2="5882" y2="28827"/>
                        <a14:foregroundMark x1="69853" y1="90051" x2="73346" y2="88265"/>
                        <a14:foregroundMark x1="90074" y1="67347" x2="89706" y2="58163"/>
                        <a14:foregroundMark x1="93934" y1="64541" x2="92096" y2="59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21253"/>
            <a:ext cx="3306077" cy="2382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C3D859-4F62-477B-A2EC-1A71F23716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63" b="93509" l="5008" r="93584">
                        <a14:foregroundMark x1="58059" y1="18421" x2="38654" y2="9298"/>
                        <a14:foregroundMark x1="38654" y1="9298" x2="20970" y2="11228"/>
                        <a14:foregroundMark x1="20970" y1="11228" x2="18623" y2="29298"/>
                        <a14:foregroundMark x1="18623" y1="29298" x2="35368" y2="34912"/>
                        <a14:foregroundMark x1="35368" y1="34912" x2="54147" y2="28246"/>
                        <a14:foregroundMark x1="54147" y1="28246" x2="56338" y2="18070"/>
                        <a14:foregroundMark x1="14554" y1="21053" x2="5008" y2="17368"/>
                        <a14:foregroundMark x1="86854" y1="61404" x2="89984" y2="71404"/>
                        <a14:foregroundMark x1="93740" y1="71404" x2="87793" y2="63158"/>
                        <a14:foregroundMark x1="46635" y1="46140" x2="32707" y2="50877"/>
                        <a14:foregroundMark x1="14867" y1="57895" x2="17997" y2="57895"/>
                        <a14:foregroundMark x1="39906" y1="89825" x2="56025" y2="89825"/>
                        <a14:foregroundMark x1="45696" y1="91930" x2="48513" y2="93509"/>
                        <a14:foregroundMark x1="21596" y1="56140" x2="25665" y2="54737"/>
                        <a14:foregroundMark x1="22222" y1="55088" x2="25978" y2="53684"/>
                        <a14:foregroundMark x1="49452" y1="45789" x2="43975" y2="46491"/>
                        <a14:foregroundMark x1="39593" y1="7544" x2="38028" y2="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055" y="2516731"/>
            <a:ext cx="2670706" cy="23823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620BAE-3BDB-458D-A509-9FCAAD121830}"/>
              </a:ext>
            </a:extLst>
          </p:cNvPr>
          <p:cNvSpPr txBox="1"/>
          <p:nvPr/>
        </p:nvSpPr>
        <p:spPr>
          <a:xfrm>
            <a:off x="2074296" y="5108794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342E96-D0D2-4E0D-A67F-E9E2403929C0}"/>
              </a:ext>
            </a:extLst>
          </p:cNvPr>
          <p:cNvSpPr txBox="1"/>
          <p:nvPr/>
        </p:nvSpPr>
        <p:spPr>
          <a:xfrm>
            <a:off x="4894650" y="510879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9D995-88EB-47EC-A93A-1348AB3B19F0}"/>
              </a:ext>
            </a:extLst>
          </p:cNvPr>
          <p:cNvSpPr txBox="1"/>
          <p:nvPr/>
        </p:nvSpPr>
        <p:spPr>
          <a:xfrm>
            <a:off x="7347911" y="510879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QFN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392A63-D056-41C1-8C09-50474628E3F3}"/>
              </a:ext>
            </a:extLst>
          </p:cNvPr>
          <p:cNvSpPr txBox="1"/>
          <p:nvPr/>
        </p:nvSpPr>
        <p:spPr>
          <a:xfrm>
            <a:off x="9762530" y="51087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7FBD-16BD-4A9A-99AD-51985FAE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3437-E54A-46ED-802D-1B2E8C7AE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rework a board that looks like this?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9848C4-356A-42BE-B7D5-6BA0BF0678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4" b="93455" l="8700" r="95100">
                        <a14:foregroundMark x1="11500" y1="56545" x2="8700" y2="54000"/>
                        <a14:foregroundMark x1="64400" y1="11273" x2="57300" y2="8182"/>
                        <a14:foregroundMark x1="63900" y1="10545" x2="62000" y2="7455"/>
                        <a14:foregroundMark x1="89300" y1="30909" x2="91800" y2="41818"/>
                        <a14:foregroundMark x1="90900" y1="32364" x2="92600" y2="42364"/>
                        <a14:foregroundMark x1="92600" y1="42364" x2="92500" y2="43273"/>
                        <a14:foregroundMark x1="41800" y1="87273" x2="37000" y2="93818"/>
                        <a14:foregroundMark x1="37000" y1="93818" x2="32300" y2="89455"/>
                        <a14:foregroundMark x1="56900" y1="81091" x2="75300" y2="63636"/>
                        <a14:foregroundMark x1="75300" y1="63636" x2="80200" y2="55818"/>
                        <a14:foregroundMark x1="80200" y1="55818" x2="88200" y2="48364"/>
                        <a14:foregroundMark x1="57600" y1="12909" x2="57300" y2="6727"/>
                        <a14:foregroundMark x1="55600" y1="84727" x2="50000" y2="91091"/>
                        <a14:foregroundMark x1="50000" y1="91091" x2="43700" y2="89636"/>
                        <a14:foregroundMark x1="43700" y1="89636" x2="43100" y2="89091"/>
                        <a14:foregroundMark x1="51800" y1="90364" x2="51900" y2="90364"/>
                        <a14:foregroundMark x1="91200" y1="35273" x2="89400" y2="42909"/>
                        <a14:foregroundMark x1="93300" y1="41455" x2="94200" y2="43273"/>
                        <a14:foregroundMark x1="92800" y1="39091" x2="94700" y2="40909"/>
                        <a14:foregroundMark x1="93700" y1="34545" x2="95100" y2="39273"/>
                        <a14:foregroundMark x1="93200" y1="40727" x2="86700" y2="4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74" y="2520314"/>
            <a:ext cx="6648452" cy="36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8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E361-F413-42BE-8379-46BEA8A2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3A222-B403-463C-BEA8-28E48E879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6" y="1690688"/>
            <a:ext cx="4571967" cy="45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FE4F-52B6-4F11-AACE-443A0F1D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 -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5A57-4DF9-4331-8FD9-0BAE811D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3049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HARDWARE</a:t>
            </a:r>
          </a:p>
          <a:p>
            <a:pPr lvl="0"/>
            <a:r>
              <a:rPr lang="en-US" sz="2400" b="1" dirty="0"/>
              <a:t>550W Top Reflow Heater with Variable Airflow</a:t>
            </a:r>
            <a:br>
              <a:rPr lang="en-US" sz="2400" dirty="0"/>
            </a:br>
            <a:r>
              <a:rPr lang="en-US" sz="2400" dirty="0"/>
              <a:t>Focuses convection heat to the targeted component without reflowing other nearby parts</a:t>
            </a:r>
          </a:p>
          <a:p>
            <a:r>
              <a:rPr lang="en-US" sz="2400" b="1" dirty="0"/>
              <a:t>2800W Bottom Pre-Heater</a:t>
            </a:r>
            <a:br>
              <a:rPr lang="en-US" sz="2400" dirty="0"/>
            </a:br>
            <a:r>
              <a:rPr lang="en-US" sz="2400" dirty="0"/>
              <a:t>Dual-zone convection heating simultaneously warms a wide area of the PCB and a focused region directly underneath the targeted component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C6F7-0807-4981-8174-2B7C7B45E9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70" y="1856475"/>
            <a:ext cx="3210630" cy="32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2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FE4F-52B6-4F11-AACE-443A0F1D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Scorpion Rework System -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5A57-4DF9-4331-8FD9-0BAE811D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3049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HARDWARE</a:t>
            </a:r>
          </a:p>
          <a:p>
            <a:r>
              <a:rPr lang="en-US" sz="2400" b="1" dirty="0"/>
              <a:t>Workbench Sized System with 200-240VAC Voltage Input</a:t>
            </a:r>
            <a:br>
              <a:rPr lang="en-US" sz="2400" dirty="0"/>
            </a:br>
            <a:r>
              <a:rPr lang="en-US" sz="2400" dirty="0"/>
              <a:t>Encases the CPU, pumps and compressors into a single enclosure and operates with standard electrical systems</a:t>
            </a:r>
          </a:p>
          <a:p>
            <a:r>
              <a:rPr lang="en-US" sz="2400" b="1" dirty="0"/>
              <a:t>Embedded Linux CPU</a:t>
            </a:r>
            <a:br>
              <a:rPr lang="en-US" sz="2400" dirty="0"/>
            </a:br>
            <a:r>
              <a:rPr lang="en-US" sz="2400" dirty="0"/>
              <a:t>Spares the system from software bugs commonly created after Windows OS updates</a:t>
            </a:r>
          </a:p>
          <a:p>
            <a:pPr lvl="0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8C6F7-0807-4981-8174-2B7C7B45E9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70" y="1856475"/>
            <a:ext cx="3210630" cy="32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1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FDB927"/>
      </a:accent1>
      <a:accent2>
        <a:srgbClr val="000000"/>
      </a:accent2>
      <a:accent3>
        <a:srgbClr val="A5A5A5"/>
      </a:accent3>
      <a:accent4>
        <a:srgbClr val="000000"/>
      </a:accent4>
      <a:accent5>
        <a:srgbClr val="BFBFBF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689</Words>
  <Application>Microsoft Office PowerPoint</Application>
  <PresentationFormat>Widescreen</PresentationFormat>
  <Paragraphs>198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What Is APR?</vt:lpstr>
      <vt:lpstr>What Is It For?</vt:lpstr>
      <vt:lpstr>What Is It For?</vt:lpstr>
      <vt:lpstr>What Is It For?</vt:lpstr>
      <vt:lpstr>What Is It For?</vt:lpstr>
      <vt:lpstr>Scorpion Rework System</vt:lpstr>
      <vt:lpstr>Scorpion Rework System - Features</vt:lpstr>
      <vt:lpstr>Scorpion Rework System - Features</vt:lpstr>
      <vt:lpstr>Scorpion Rework System - Features</vt:lpstr>
      <vt:lpstr>Scorpion Rework System - Features</vt:lpstr>
      <vt:lpstr>Scorpion Rework System - Features</vt:lpstr>
      <vt:lpstr>Scorpion Rework System - Features</vt:lpstr>
      <vt:lpstr>Scorpion Rework System - Features</vt:lpstr>
      <vt:lpstr>PowerPoint Presentation</vt:lpstr>
      <vt:lpstr>PowerPoint Presentation</vt:lpstr>
      <vt:lpstr>IR Pre-Heat Sensor Accessory</vt:lpstr>
      <vt:lpstr>Side-View Camera Accessory</vt:lpstr>
      <vt:lpstr>PowerPoint Presentation</vt:lpstr>
      <vt:lpstr>Scorpion Rework System – Models</vt:lpstr>
      <vt:lpstr>Scorpion Rework System – MOB Models</vt:lpstr>
      <vt:lpstr>Scorpion Rework System – MOB Models</vt:lpstr>
      <vt:lpstr>Scorpion Selection Guide</vt:lpstr>
      <vt:lpstr>Tooling – Reflow Nozzles</vt:lpstr>
      <vt:lpstr>Tooling – Stencils</vt:lpstr>
      <vt:lpstr>Tooling – What Info Do We Need?</vt:lpstr>
      <vt:lpstr>Rework Machine Technologies</vt:lpstr>
      <vt:lpstr>IR Disadvantages</vt:lpstr>
      <vt:lpstr>IR Disadvantages</vt:lpstr>
      <vt:lpstr>IR Disadvantages</vt:lpstr>
      <vt:lpstr>Convection Advantages</vt:lpstr>
      <vt:lpstr>Technical Support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Smith</dc:creator>
  <cp:lastModifiedBy>Victor Arellano</cp:lastModifiedBy>
  <cp:revision>199</cp:revision>
  <cp:lastPrinted>2018-09-17T21:57:11Z</cp:lastPrinted>
  <dcterms:created xsi:type="dcterms:W3CDTF">2018-08-07T22:12:24Z</dcterms:created>
  <dcterms:modified xsi:type="dcterms:W3CDTF">2019-06-28T21:28:29Z</dcterms:modified>
</cp:coreProperties>
</file>